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2" r:id="rId2"/>
    <p:sldId id="256" r:id="rId3"/>
    <p:sldId id="276" r:id="rId4"/>
    <p:sldId id="257" r:id="rId5"/>
    <p:sldId id="277" r:id="rId6"/>
    <p:sldId id="259" r:id="rId7"/>
    <p:sldId id="260" r:id="rId8"/>
    <p:sldId id="261" r:id="rId9"/>
    <p:sldId id="262" r:id="rId10"/>
    <p:sldId id="263" r:id="rId11"/>
    <p:sldId id="264" r:id="rId12"/>
    <p:sldId id="269" r:id="rId13"/>
    <p:sldId id="265" r:id="rId14"/>
    <p:sldId id="270" r:id="rId15"/>
    <p:sldId id="266" r:id="rId16"/>
    <p:sldId id="267" r:id="rId17"/>
    <p:sldId id="268" r:id="rId18"/>
    <p:sldId id="271" r:id="rId19"/>
    <p:sldId id="285" r:id="rId20"/>
    <p:sldId id="287" r:id="rId21"/>
    <p:sldId id="272" r:id="rId22"/>
    <p:sldId id="273" r:id="rId23"/>
    <p:sldId id="274" r:id="rId24"/>
    <p:sldId id="275" r:id="rId25"/>
    <p:sldId id="283" r:id="rId26"/>
    <p:sldId id="279" r:id="rId27"/>
    <p:sldId id="288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45" autoAdjust="0"/>
    <p:restoredTop sz="94660"/>
  </p:normalViewPr>
  <p:slideViewPr>
    <p:cSldViewPr>
      <p:cViewPr varScale="1">
        <p:scale>
          <a:sx n="69" d="100"/>
          <a:sy n="69" d="100"/>
        </p:scale>
        <p:origin x="-10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5EF12-0139-4F9D-BBA8-30D5106D61BC}" type="datetimeFigureOut">
              <a:rPr lang="ru-RU" smtClean="0"/>
              <a:pPr/>
              <a:t>06.02.2014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31C05-8560-46E6-ACA4-EAE41FC6AC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  <p:sndAc>
          <p:stSnd>
            <p:snd r:embed="rId1" name="camera.wav"/>
          </p:stSnd>
        </p:sndAc>
      </p:transition>
    </mc:Choice>
    <mc:Fallback xmlns="">
      <p:transition spd="slow">
        <p:fade/>
        <p:sndAc>
          <p:stSnd>
            <p:snd r:embed="rId3" name="camera.wav"/>
          </p:stSnd>
        </p:sndAc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5EF12-0139-4F9D-BBA8-30D5106D61BC}" type="datetimeFigureOut">
              <a:rPr lang="ru-RU" smtClean="0"/>
              <a:pPr/>
              <a:t>06.02.2014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31C05-8560-46E6-ACA4-EAE41FC6AC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  <p:sndAc>
          <p:stSnd>
            <p:snd r:embed="rId1" name="camera.wav"/>
          </p:stSnd>
        </p:sndAc>
      </p:transition>
    </mc:Choice>
    <mc:Fallback xmlns="">
      <p:transition spd="slow">
        <p:fade/>
        <p:sndAc>
          <p:stSnd>
            <p:snd r:embed="rId3" name="camera.wav"/>
          </p:stSnd>
        </p:sndAc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5EF12-0139-4F9D-BBA8-30D5106D61BC}" type="datetimeFigureOut">
              <a:rPr lang="ru-RU" smtClean="0"/>
              <a:pPr/>
              <a:t>06.02.2014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31C05-8560-46E6-ACA4-EAE41FC6AC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  <p:sndAc>
          <p:stSnd>
            <p:snd r:embed="rId1" name="camera.wav"/>
          </p:stSnd>
        </p:sndAc>
      </p:transition>
    </mc:Choice>
    <mc:Fallback xmlns="">
      <p:transition spd="slow">
        <p:fade/>
        <p:sndAc>
          <p:stSnd>
            <p:snd r:embed="rId3" name="camera.wav"/>
          </p:stSnd>
        </p:sndAc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5EF12-0139-4F9D-BBA8-30D5106D61BC}" type="datetimeFigureOut">
              <a:rPr lang="ru-RU" smtClean="0"/>
              <a:pPr/>
              <a:t>06.02.2014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31C05-8560-46E6-ACA4-EAE41FC6AC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  <p:sndAc>
          <p:stSnd>
            <p:snd r:embed="rId1" name="camera.wav"/>
          </p:stSnd>
        </p:sndAc>
      </p:transition>
    </mc:Choice>
    <mc:Fallback xmlns="">
      <p:transition spd="slow">
        <p:fade/>
        <p:sndAc>
          <p:stSnd>
            <p:snd r:embed="rId3" name="camera.wav"/>
          </p:stSnd>
        </p:sndAc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5EF12-0139-4F9D-BBA8-30D5106D61BC}" type="datetimeFigureOut">
              <a:rPr lang="ru-RU" smtClean="0"/>
              <a:pPr/>
              <a:t>06.02.2014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31C05-8560-46E6-ACA4-EAE41FC6AC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  <p:sndAc>
          <p:stSnd>
            <p:snd r:embed="rId1" name="camera.wav"/>
          </p:stSnd>
        </p:sndAc>
      </p:transition>
    </mc:Choice>
    <mc:Fallback xmlns="">
      <p:transition spd="slow">
        <p:fade/>
        <p:sndAc>
          <p:stSnd>
            <p:snd r:embed="rId3" name="camera.wav"/>
          </p:stSnd>
        </p:sndAc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5EF12-0139-4F9D-BBA8-30D5106D61BC}" type="datetimeFigureOut">
              <a:rPr lang="ru-RU" smtClean="0"/>
              <a:pPr/>
              <a:t>06.02.2014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31C05-8560-46E6-ACA4-EAE41FC6AC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  <p:sndAc>
          <p:stSnd>
            <p:snd r:embed="rId1" name="camera.wav"/>
          </p:stSnd>
        </p:sndAc>
      </p:transition>
    </mc:Choice>
    <mc:Fallback xmlns="">
      <p:transition spd="slow">
        <p:fade/>
        <p:sndAc>
          <p:stSnd>
            <p:snd r:embed="rId3" name="camera.wav"/>
          </p:stSnd>
        </p:sndAc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5EF12-0139-4F9D-BBA8-30D5106D61BC}" type="datetimeFigureOut">
              <a:rPr lang="ru-RU" smtClean="0"/>
              <a:pPr/>
              <a:t>06.02.2014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31C05-8560-46E6-ACA4-EAE41FC6AC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  <p:sndAc>
          <p:stSnd>
            <p:snd r:embed="rId1" name="camera.wav"/>
          </p:stSnd>
        </p:sndAc>
      </p:transition>
    </mc:Choice>
    <mc:Fallback xmlns="">
      <p:transition spd="slow">
        <p:fade/>
        <p:sndAc>
          <p:stSnd>
            <p:snd r:embed="rId3" name="camera.wav"/>
          </p:stSnd>
        </p:sndAc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5EF12-0139-4F9D-BBA8-30D5106D61BC}" type="datetimeFigureOut">
              <a:rPr lang="ru-RU" smtClean="0"/>
              <a:pPr/>
              <a:t>06.02.2014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31C05-8560-46E6-ACA4-EAE41FC6AC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  <p:sndAc>
          <p:stSnd>
            <p:snd r:embed="rId1" name="camera.wav"/>
          </p:stSnd>
        </p:sndAc>
      </p:transition>
    </mc:Choice>
    <mc:Fallback xmlns="">
      <p:transition spd="slow">
        <p:fade/>
        <p:sndAc>
          <p:stSnd>
            <p:snd r:embed="rId3" name="camera.wav"/>
          </p:stSnd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5EF12-0139-4F9D-BBA8-30D5106D61BC}" type="datetimeFigureOut">
              <a:rPr lang="ru-RU" smtClean="0"/>
              <a:pPr/>
              <a:t>06.02.2014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31C05-8560-46E6-ACA4-EAE41FC6AC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  <p:sndAc>
          <p:stSnd>
            <p:snd r:embed="rId1" name="camera.wav"/>
          </p:stSnd>
        </p:sndAc>
      </p:transition>
    </mc:Choice>
    <mc:Fallback xmlns="">
      <p:transition spd="slow">
        <p:fade/>
        <p:sndAc>
          <p:stSnd>
            <p:snd r:embed="rId3" name="camera.wav"/>
          </p:stSnd>
        </p:sndAc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5EF12-0139-4F9D-BBA8-30D5106D61BC}" type="datetimeFigureOut">
              <a:rPr lang="ru-RU" smtClean="0"/>
              <a:pPr/>
              <a:t>06.02.2014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31C05-8560-46E6-ACA4-EAE41FC6AC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  <p:sndAc>
          <p:stSnd>
            <p:snd r:embed="rId1" name="camera.wav"/>
          </p:stSnd>
        </p:sndAc>
      </p:transition>
    </mc:Choice>
    <mc:Fallback xmlns="">
      <p:transition spd="slow">
        <p:fade/>
        <p:sndAc>
          <p:stSnd>
            <p:snd r:embed="rId3" name="camera.wav"/>
          </p:stSnd>
        </p:sndAc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5EF12-0139-4F9D-BBA8-30D5106D61BC}" type="datetimeFigureOut">
              <a:rPr lang="ru-RU" smtClean="0"/>
              <a:pPr/>
              <a:t>06.02.2014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7731C05-8560-46E6-ACA4-EAE41FC6ACE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  <p:sndAc>
          <p:stSnd>
            <p:snd r:embed="rId1" name="camera.wav"/>
          </p:stSnd>
        </p:sndAc>
      </p:transition>
    </mc:Choice>
    <mc:Fallback xmlns="">
      <p:transition spd="slow">
        <p:fade/>
        <p:sndAc>
          <p:stSnd>
            <p:snd r:embed="rId3" name="camera.wav"/>
          </p:stSnd>
        </p:sndAc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audio" Target="../media/audio1.wav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EE5EF12-0139-4F9D-BBA8-30D5106D61BC}" type="datetimeFigureOut">
              <a:rPr lang="ru-RU" smtClean="0"/>
              <a:pPr/>
              <a:t>06.02.2014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7731C05-8560-46E6-ACA4-EAE41FC6ACEB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3400">
        <p14:reveal/>
        <p:sndAc>
          <p:stSnd>
            <p:snd r:embed="rId13" name="camera.wav"/>
          </p:stSnd>
        </p:sndAc>
      </p:transition>
    </mc:Choice>
    <mc:Fallback xmlns="">
      <p:transition spd="slow">
        <p:fade/>
        <p:sndAc>
          <p:stSnd>
            <p:snd r:embed="rId15" name="camera.wav"/>
          </p:stSnd>
        </p:sndAc>
      </p:transition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5" Type="http://schemas.openxmlformats.org/officeDocument/2006/relationships/audio" Target="../media/audio1.wav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4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4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5" Type="http://schemas.openxmlformats.org/officeDocument/2006/relationships/audio" Target="../media/audio1.wav"/><Relationship Id="rId4" Type="http://schemas.openxmlformats.org/officeDocument/2006/relationships/image" Target="../media/image3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1052736"/>
            <a:ext cx="78488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Муниципальное бюджетное дошкольное образовательное учреждение</a:t>
            </a:r>
          </a:p>
          <a:p>
            <a:pPr algn="ctr"/>
            <a:r>
              <a:rPr lang="ru-RU" b="1" dirty="0" smtClean="0"/>
              <a:t>«Детский сад комбинированного вида с группами для детей с нарушениями слуха №29»</a:t>
            </a:r>
          </a:p>
          <a:p>
            <a:pPr algn="ctr"/>
            <a:r>
              <a:rPr lang="ru-RU" b="1" dirty="0" smtClean="0"/>
              <a:t>Нижнекамского муниципального района Республики Татарстан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691680" y="2636913"/>
            <a:ext cx="604867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Презентация для педагогов и детей дошкольного возраста</a:t>
            </a:r>
          </a:p>
          <a:p>
            <a:pPr algn="ctr"/>
            <a:r>
              <a:rPr lang="ru-RU" sz="3200" b="1" dirty="0" smtClean="0"/>
              <a:t> </a:t>
            </a: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</a:rPr>
              <a:t>«В мире сказок и стихов Тукая»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491880" y="508518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/>
              <a:t>Составила: Акулова </a:t>
            </a:r>
            <a:r>
              <a:rPr lang="ru-RU" b="1" dirty="0" err="1" smtClean="0"/>
              <a:t>Ильсияр</a:t>
            </a:r>
            <a:r>
              <a:rPr lang="ru-RU" b="1" dirty="0" smtClean="0"/>
              <a:t>  </a:t>
            </a:r>
            <a:r>
              <a:rPr lang="ru-RU" b="1" dirty="0" err="1" smtClean="0"/>
              <a:t>Гарифовна</a:t>
            </a:r>
            <a:endParaRPr lang="ru-RU" b="1" dirty="0" smtClean="0"/>
          </a:p>
          <a:p>
            <a:r>
              <a:rPr lang="ru-RU" b="1" dirty="0" smtClean="0"/>
              <a:t>воспитатель по обучению татарскому языку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  <p:sndAc>
          <p:stSnd>
            <p:snd r:embed="rId2" name="camera.wav"/>
          </p:stSnd>
        </p:sndAc>
      </p:transition>
    </mc:Choice>
    <mc:Fallback xmlns="">
      <p:transition spd="slow">
        <p:fade/>
        <p:sndAc>
          <p:stSnd>
            <p:snd r:embed="rId3" name="camera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Стихи </a:t>
            </a:r>
            <a:r>
              <a:rPr lang="ru-RU" sz="3200" b="1" dirty="0" err="1" smtClean="0">
                <a:solidFill>
                  <a:schemeClr val="accent2">
                    <a:lumMod val="75000"/>
                  </a:schemeClr>
                </a:solidFill>
              </a:rPr>
              <a:t>Габдуллы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 Тукая - детям</a:t>
            </a:r>
            <a:endParaRPr lang="ru-RU" sz="3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122" name="Picture 2" descr="C:\Documents and Settings\Admin\Рабочий стол\Володя фото\i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2348880"/>
            <a:ext cx="5174494" cy="3888432"/>
          </a:xfrm>
          <a:prstGeom prst="rect">
            <a:avLst/>
          </a:prstGeom>
          <a:noFill/>
          <a:ln w="57150">
            <a:solidFill>
              <a:schemeClr val="tx2">
                <a:lumMod val="75000"/>
              </a:schemeClr>
            </a:solidFill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  <p:sndAc>
          <p:stSnd>
            <p:snd r:embed="rId2" name="camera.wav"/>
          </p:stSnd>
        </p:sndAc>
      </p:transition>
    </mc:Choice>
    <mc:Fallback xmlns="">
      <p:transition spd="slow">
        <p:fade/>
        <p:sndAc>
          <p:stSnd>
            <p:snd r:embed="rId4" name="camera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+mn-lt"/>
              </a:rPr>
              <a:t>«Забавный ученик»</a:t>
            </a:r>
            <a:endParaRPr lang="ru-RU" sz="3200" b="1" dirty="0">
              <a:latin typeface="+mn-lt"/>
            </a:endParaRPr>
          </a:p>
        </p:txBody>
      </p:sp>
      <p:pic>
        <p:nvPicPr>
          <p:cNvPr id="4" name="Содержимое 3" descr="i.jpe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979712" y="2204864"/>
            <a:ext cx="5184576" cy="3888432"/>
          </a:xfrm>
          <a:ln w="57150">
            <a:solidFill>
              <a:schemeClr val="tx2">
                <a:lumMod val="75000"/>
              </a:schemeClr>
            </a:solidFill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  <p:sndAc>
          <p:stSnd>
            <p:snd r:embed="rId2" name="camera.wav"/>
          </p:stSnd>
        </p:sndAc>
      </p:transition>
    </mc:Choice>
    <mc:Fallback xmlns="">
      <p:transition spd="slow">
        <p:fade/>
        <p:sndAc>
          <p:stSnd>
            <p:snd r:embed="rId4" name="camera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Documents and Settings\Admin\Мои документы\Мои рисунки\35(2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1412776"/>
            <a:ext cx="5777036" cy="4536504"/>
          </a:xfrm>
          <a:prstGeom prst="rect">
            <a:avLst/>
          </a:prstGeom>
          <a:noFill/>
          <a:ln w="57150">
            <a:solidFill>
              <a:schemeClr val="tx2">
                <a:lumMod val="75000"/>
              </a:schemeClr>
            </a:solidFill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  <p:sndAc>
          <p:stSnd>
            <p:snd r:embed="rId2" name="camera.wav"/>
          </p:stSnd>
        </p:sndAc>
      </p:transition>
    </mc:Choice>
    <mc:Fallback xmlns="">
      <p:transition spd="slow">
        <p:fade/>
        <p:sndAc>
          <p:stSnd>
            <p:snd r:embed="rId4" name="camera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+mn-lt"/>
              </a:rPr>
              <a:t>«После работы можно поиграть»</a:t>
            </a:r>
            <a:endParaRPr lang="ru-RU" sz="3200" b="1" dirty="0">
              <a:latin typeface="+mn-lt"/>
            </a:endParaRPr>
          </a:p>
        </p:txBody>
      </p:sp>
      <p:pic>
        <p:nvPicPr>
          <p:cNvPr id="7170" name="Picture 2" descr="C:\Documents and Settings\Admin\Мои документы\Мои рисунки\i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2348880"/>
            <a:ext cx="5544616" cy="3888432"/>
          </a:xfrm>
          <a:prstGeom prst="rect">
            <a:avLst/>
          </a:prstGeom>
          <a:noFill/>
          <a:ln w="57150">
            <a:solidFill>
              <a:schemeClr val="tx2">
                <a:lumMod val="75000"/>
              </a:schemeClr>
            </a:solidFill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  <p:sndAc>
          <p:stSnd>
            <p:snd r:embed="rId2" name="camera.wav"/>
          </p:stSnd>
        </p:sndAc>
      </p:transition>
    </mc:Choice>
    <mc:Fallback xmlns="">
      <p:transition spd="slow">
        <p:fade/>
        <p:sndAc>
          <p:stSnd>
            <p:snd r:embed="rId4" name="camera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Documents and Settings\Admin\Мои документы\Мои рисунки\57(2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1772816"/>
            <a:ext cx="6192688" cy="4176464"/>
          </a:xfrm>
          <a:prstGeom prst="rect">
            <a:avLst/>
          </a:prstGeom>
          <a:noFill/>
          <a:ln w="57150">
            <a:solidFill>
              <a:schemeClr val="tx2">
                <a:lumMod val="75000"/>
              </a:schemeClr>
            </a:solidFill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  <p:sndAc>
          <p:stSnd>
            <p:snd r:embed="rId2" name="camera.wav"/>
          </p:stSnd>
        </p:sndAc>
      </p:transition>
    </mc:Choice>
    <mc:Fallback xmlns="">
      <p:transition spd="slow">
        <p:fade/>
        <p:sndAc>
          <p:stSnd>
            <p:snd r:embed="rId4" name="camera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+mn-lt"/>
              </a:rPr>
              <a:t>«Ребенок и бабочка»</a:t>
            </a:r>
            <a:endParaRPr lang="ru-RU" sz="3200" b="1" dirty="0">
              <a:latin typeface="+mn-lt"/>
            </a:endParaRPr>
          </a:p>
        </p:txBody>
      </p:sp>
      <p:pic>
        <p:nvPicPr>
          <p:cNvPr id="8194" name="Picture 2" descr="C:\Documents and Settings\Admin\Мои документы\Мои рисунки\i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2060848"/>
            <a:ext cx="6048672" cy="4248471"/>
          </a:xfrm>
          <a:prstGeom prst="rect">
            <a:avLst/>
          </a:prstGeom>
          <a:noFill/>
          <a:ln w="57150">
            <a:solidFill>
              <a:schemeClr val="tx2">
                <a:lumMod val="75000"/>
              </a:schemeClr>
            </a:solidFill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  <p:sndAc>
          <p:stSnd>
            <p:snd r:embed="rId2" name="camera.wav"/>
          </p:stSnd>
        </p:sndAc>
      </p:transition>
    </mc:Choice>
    <mc:Fallback xmlns="">
      <p:transition spd="slow">
        <p:fade/>
        <p:sndAc>
          <p:stSnd>
            <p:snd r:embed="rId4" name="camera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Documents and Settings\Admin\Мои документы\Мои рисунки\i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1268760"/>
            <a:ext cx="6480720" cy="4825725"/>
          </a:xfrm>
          <a:prstGeom prst="rect">
            <a:avLst/>
          </a:prstGeom>
          <a:noFill/>
          <a:ln w="57150">
            <a:solidFill>
              <a:schemeClr val="tx2">
                <a:lumMod val="75000"/>
              </a:schemeClr>
            </a:solidFill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  <p:sndAc>
          <p:stSnd>
            <p:snd r:embed="rId2" name="camera.wav"/>
          </p:stSnd>
        </p:sndAc>
      </p:transition>
    </mc:Choice>
    <mc:Fallback xmlns="">
      <p:transition spd="slow">
        <p:fade/>
        <p:sndAc>
          <p:stSnd>
            <p:snd r:embed="rId4" name="camera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8305800" cy="114300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+mn-lt"/>
              </a:rPr>
              <a:t>«Гали и коза»</a:t>
            </a:r>
            <a:endParaRPr lang="ru-RU" sz="3200" b="1" dirty="0">
              <a:latin typeface="+mn-lt"/>
            </a:endParaRPr>
          </a:p>
        </p:txBody>
      </p:sp>
      <p:pic>
        <p:nvPicPr>
          <p:cNvPr id="10242" name="Picture 2" descr="C:\Documents and Settings\Admin\Мои документы\Мои рисунки\22(8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1988840"/>
            <a:ext cx="5721424" cy="4176464"/>
          </a:xfrm>
          <a:prstGeom prst="rect">
            <a:avLst/>
          </a:prstGeom>
          <a:noFill/>
          <a:ln w="57150">
            <a:solidFill>
              <a:schemeClr val="tx2">
                <a:lumMod val="75000"/>
              </a:schemeClr>
            </a:solidFill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  <p:sndAc>
          <p:stSnd>
            <p:snd r:embed="rId2" name="camera.wav"/>
          </p:stSnd>
        </p:sndAc>
      </p:transition>
    </mc:Choice>
    <mc:Fallback xmlns="">
      <p:transition spd="slow">
        <p:fade/>
        <p:sndAc>
          <p:stSnd>
            <p:snd r:embed="rId4" name="camera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412776"/>
            <a:ext cx="7772400" cy="792088"/>
          </a:xfrm>
        </p:spPr>
        <p:txBody>
          <a:bodyPr/>
          <a:lstStyle/>
          <a:p>
            <a:r>
              <a:rPr lang="ru-RU" sz="3200" dirty="0" smtClean="0">
                <a:solidFill>
                  <a:schemeClr val="tx2"/>
                </a:solidFill>
                <a:latin typeface="+mn-lt"/>
              </a:rPr>
              <a:t>Знакомим детей с творчеством Тукая</a:t>
            </a:r>
            <a:endParaRPr lang="ru-RU" sz="320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5536" y="2420888"/>
            <a:ext cx="7907216" cy="3960440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Мероприятия с участием детей:</a:t>
            </a:r>
          </a:p>
          <a:p>
            <a:endParaRPr lang="ru-RU" sz="2400" b="1" dirty="0" smtClean="0"/>
          </a:p>
          <a:p>
            <a:pPr algn="just"/>
            <a:r>
              <a:rPr lang="ru-RU" sz="2000" b="1" dirty="0" smtClean="0"/>
              <a:t>1.Тематические занятия, посвященные жизнедеятельности Г. Тукая</a:t>
            </a:r>
          </a:p>
          <a:p>
            <a:pPr algn="just"/>
            <a:r>
              <a:rPr lang="ru-RU" sz="2000" b="1" dirty="0" smtClean="0"/>
              <a:t>2.Ознакомление с произведениями поэта по возрастным группам</a:t>
            </a:r>
          </a:p>
          <a:p>
            <a:pPr algn="just"/>
            <a:r>
              <a:rPr lang="ru-RU" sz="2000" b="1" dirty="0" smtClean="0"/>
              <a:t>3. Конкурс на лучший рисунок по мотивам произведений поэта</a:t>
            </a:r>
          </a:p>
          <a:p>
            <a:pPr algn="just"/>
            <a:r>
              <a:rPr lang="ru-RU" sz="2000" b="1" dirty="0" smtClean="0"/>
              <a:t>4.Экскурсия в библиотеку</a:t>
            </a:r>
          </a:p>
          <a:p>
            <a:pPr algn="just"/>
            <a:r>
              <a:rPr lang="ru-RU" sz="2000" b="1" dirty="0" smtClean="0"/>
              <a:t>5.Конкурс на лучшее чтение стихов Г. Тукая</a:t>
            </a:r>
          </a:p>
          <a:p>
            <a:pPr algn="just"/>
            <a:r>
              <a:rPr lang="ru-RU" sz="2000" b="1" dirty="0" smtClean="0"/>
              <a:t>6.Инсценировка произведений Г. Тукая – театрализованный конкурс</a:t>
            </a:r>
          </a:p>
          <a:p>
            <a:pPr algn="just"/>
            <a:r>
              <a:rPr lang="ru-RU" sz="2000" b="1" dirty="0" smtClean="0"/>
              <a:t>7.Праздник посвященный дню рождения поэта (на двух языках)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  <p:sndAc>
          <p:stSnd>
            <p:snd r:embed="rId2" name="camera.wav"/>
          </p:stSnd>
        </p:sndAc>
      </p:transition>
    </mc:Choice>
    <mc:Fallback xmlns="">
      <p:transition spd="slow">
        <p:fade/>
        <p:sndAc>
          <p:stSnd>
            <p:snd r:embed="rId3" name="camera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780696"/>
          </a:xfrm>
        </p:spPr>
        <p:txBody>
          <a:bodyPr>
            <a:normAutofit/>
          </a:bodyPr>
          <a:lstStyle/>
          <a:p>
            <a:pPr algn="ctr"/>
            <a:r>
              <a:rPr lang="tt-RU" sz="3200" b="1" dirty="0" smtClean="0"/>
              <a:t>Сказки Тукая глазами детей</a:t>
            </a:r>
            <a:endParaRPr lang="ru-RU" sz="3200" b="1" dirty="0"/>
          </a:p>
        </p:txBody>
      </p:sp>
      <p:pic>
        <p:nvPicPr>
          <p:cNvPr id="1026" name="Picture 2" descr="E:\фотографии 2013год\20140205\P102037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3" r="3488"/>
          <a:stretch/>
        </p:blipFill>
        <p:spPr bwMode="auto">
          <a:xfrm>
            <a:off x="955964" y="1891987"/>
            <a:ext cx="3172691" cy="4560508"/>
          </a:xfrm>
          <a:prstGeom prst="rect">
            <a:avLst/>
          </a:prstGeom>
          <a:noFill/>
          <a:ln w="57150"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E:\фотографии 2013год\20140205\P102036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17"/>
          <a:stretch/>
        </p:blipFill>
        <p:spPr bwMode="auto">
          <a:xfrm>
            <a:off x="5148064" y="1940835"/>
            <a:ext cx="3275500" cy="4512501"/>
          </a:xfrm>
          <a:prstGeom prst="rect">
            <a:avLst/>
          </a:prstGeom>
          <a:noFill/>
          <a:ln w="57150"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2812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  <p:sndAc>
          <p:stSnd>
            <p:snd r:embed="rId2" name="camera.wav"/>
          </p:stSnd>
        </p:sndAc>
      </p:transition>
    </mc:Choice>
    <mc:Fallback xmlns="">
      <p:transition spd="slow">
        <p:fade/>
        <p:sndAc>
          <p:stSnd>
            <p:snd r:embed="rId5" name="camera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endParaRPr lang="ru-RU" sz="4800" b="1" i="1" dirty="0"/>
          </a:p>
        </p:txBody>
      </p:sp>
      <p:pic>
        <p:nvPicPr>
          <p:cNvPr id="6" name="Содержимое 5" descr="0002-002-Poistine-Gabdulla-Tukaj-solntse-tatarskoj-poezii-kotoroe-odnazhdy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971600" y="942426"/>
            <a:ext cx="7294106" cy="5509386"/>
          </a:xfrm>
          <a:ln w="57150">
            <a:solidFill>
              <a:srgbClr val="C00000"/>
            </a:solidFill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  <p:sndAc>
          <p:stSnd>
            <p:snd r:embed="rId2" name="camera.wav"/>
          </p:stSnd>
        </p:sndAc>
      </p:transition>
    </mc:Choice>
    <mc:Fallback xmlns="">
      <p:transition spd="slow">
        <p:fade/>
        <p:sndAc>
          <p:stSnd>
            <p:snd r:embed="rId4" name="camera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фотографии 2013год\20140205\P102037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9" t="10872" r="3369" b="4211"/>
          <a:stretch/>
        </p:blipFill>
        <p:spPr bwMode="auto">
          <a:xfrm>
            <a:off x="395536" y="821923"/>
            <a:ext cx="3888432" cy="2655346"/>
          </a:xfrm>
          <a:prstGeom prst="rect">
            <a:avLst/>
          </a:prstGeom>
          <a:noFill/>
          <a:ln w="57150"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E:\фотографии 2013год\20140205\P102037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93" t="12728" r="3103" b="6337"/>
          <a:stretch/>
        </p:blipFill>
        <p:spPr bwMode="auto">
          <a:xfrm>
            <a:off x="5021351" y="839369"/>
            <a:ext cx="3737264" cy="2640842"/>
          </a:xfrm>
          <a:prstGeom prst="rect">
            <a:avLst/>
          </a:prstGeom>
          <a:noFill/>
          <a:ln w="57150"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E:\фотографии 2013год\20140205\P1020374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7" t="8188" r="3296" b="7025"/>
          <a:stretch/>
        </p:blipFill>
        <p:spPr bwMode="auto">
          <a:xfrm>
            <a:off x="3040151" y="3861048"/>
            <a:ext cx="3962400" cy="2701637"/>
          </a:xfrm>
          <a:prstGeom prst="rect">
            <a:avLst/>
          </a:prstGeom>
          <a:noFill/>
          <a:ln w="57150"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7141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  <p:sndAc>
          <p:stSnd>
            <p:snd r:embed="rId2" name="camera.wav"/>
          </p:stSnd>
        </p:sndAc>
      </p:transition>
    </mc:Choice>
    <mc:Fallback xmlns="">
      <p:transition spd="slow">
        <p:fade/>
        <p:sndAc>
          <p:stSnd>
            <p:snd r:embed="rId6" name="camera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+mn-lt"/>
              </a:rPr>
              <a:t>Темат</a:t>
            </a:r>
            <a:r>
              <a:rPr lang="ru-RU" sz="3600" b="1" dirty="0" smtClean="0">
                <a:latin typeface="+mn-lt"/>
              </a:rPr>
              <a:t>ический вечер , посвященный творчеству Г.Тукая.</a:t>
            </a:r>
            <a:endParaRPr lang="ru-RU" sz="3600" b="1" dirty="0">
              <a:latin typeface="+mn-lt"/>
            </a:endParaRPr>
          </a:p>
        </p:txBody>
      </p:sp>
      <p:pic>
        <p:nvPicPr>
          <p:cNvPr id="3" name="Рисунок 2" descr="P1020017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2204864"/>
            <a:ext cx="5832648" cy="4104456"/>
          </a:xfrm>
          <a:prstGeom prst="rect">
            <a:avLst/>
          </a:prstGeom>
          <a:noFill/>
          <a:ln w="57150">
            <a:solidFill>
              <a:schemeClr val="tx2">
                <a:lumMod val="75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  <p:sndAc>
          <p:stSnd>
            <p:snd r:embed="rId2" name="camera.wav"/>
          </p:stSnd>
        </p:sndAc>
      </p:transition>
    </mc:Choice>
    <mc:Fallback xmlns="">
      <p:transition spd="slow">
        <p:fade/>
        <p:sndAc>
          <p:stSnd>
            <p:snd r:embed="rId4" name="camera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1010872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1124744"/>
            <a:ext cx="3237731" cy="2448272"/>
          </a:xfrm>
          <a:prstGeom prst="rect">
            <a:avLst/>
          </a:prstGeom>
          <a:noFill/>
          <a:ln w="38100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3" name="Рисунок 2" descr="P1020002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3789040"/>
            <a:ext cx="3384376" cy="2520280"/>
          </a:xfrm>
          <a:prstGeom prst="rect">
            <a:avLst/>
          </a:prstGeom>
          <a:noFill/>
          <a:ln w="38100">
            <a:solidFill>
              <a:schemeClr val="tx2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4" name="Рисунок 3" descr="P1010988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5576" y="1124744"/>
            <a:ext cx="3312368" cy="2448272"/>
          </a:xfrm>
          <a:prstGeom prst="rect">
            <a:avLst/>
          </a:prstGeom>
          <a:noFill/>
          <a:ln w="38100">
            <a:solidFill>
              <a:schemeClr val="tx2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5" name="Рисунок 4" descr="P1020028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56176" y="3717032"/>
            <a:ext cx="1982341" cy="2592288"/>
          </a:xfrm>
          <a:prstGeom prst="rect">
            <a:avLst/>
          </a:prstGeom>
          <a:noFill/>
          <a:ln w="38100">
            <a:solidFill>
              <a:schemeClr val="tx2">
                <a:lumMod val="75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  <p:sndAc>
          <p:stSnd>
            <p:snd r:embed="rId2" name="camera.wav"/>
          </p:stSnd>
        </p:sndAc>
      </p:transition>
    </mc:Choice>
    <mc:Fallback xmlns="">
      <p:transition spd="slow">
        <p:fade/>
        <p:sndAc>
          <p:stSnd>
            <p:snd r:embed="rId7" name="camera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6495" y="764704"/>
            <a:ext cx="8305800" cy="924712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+mn-lt"/>
              </a:rPr>
              <a:t>Инсценируем сказки и стихи Тукая</a:t>
            </a:r>
            <a:endParaRPr lang="ru-RU" sz="3200" b="1" dirty="0">
              <a:latin typeface="+mn-lt"/>
            </a:endParaRPr>
          </a:p>
        </p:txBody>
      </p:sp>
      <p:pic>
        <p:nvPicPr>
          <p:cNvPr id="15362" name="Picture 2" descr="C:\Documents and Settings\Admin\Рабочий стол\Для садика фото\Тукай2010 03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1988840"/>
            <a:ext cx="6107479" cy="4581127"/>
          </a:xfrm>
          <a:prstGeom prst="rect">
            <a:avLst/>
          </a:prstGeom>
          <a:noFill/>
          <a:ln w="57150">
            <a:solidFill>
              <a:schemeClr val="tx2">
                <a:lumMod val="75000"/>
              </a:schemeClr>
            </a:solidFill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  <p:sndAc>
          <p:stSnd>
            <p:snd r:embed="rId2" name="camera.wav"/>
          </p:stSnd>
        </p:sndAc>
      </p:transition>
    </mc:Choice>
    <mc:Fallback xmlns="">
      <p:transition spd="slow">
        <p:fade/>
        <p:sndAc>
          <p:stSnd>
            <p:snd r:embed="rId4" name="camera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305800" cy="114300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latin typeface="+mn-lt"/>
              </a:rPr>
              <a:t>Знакомимся с выставкой книг Тукая в библиотеке</a:t>
            </a:r>
            <a:endParaRPr lang="ru-RU" sz="3200" b="1" dirty="0">
              <a:latin typeface="+mn-lt"/>
            </a:endParaRPr>
          </a:p>
        </p:txBody>
      </p:sp>
      <p:pic>
        <p:nvPicPr>
          <p:cNvPr id="16386" name="Picture 2" descr="C:\Documents and Settings\Admin\Рабочий стол\Для садика фото\Фото занятия в садике\P10102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2092215"/>
            <a:ext cx="6552728" cy="4353249"/>
          </a:xfrm>
          <a:prstGeom prst="rect">
            <a:avLst/>
          </a:prstGeom>
          <a:noFill/>
          <a:ln w="38100">
            <a:solidFill>
              <a:schemeClr val="tx2">
                <a:lumMod val="75000"/>
              </a:schemeClr>
            </a:solidFill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  <p:sndAc>
          <p:stSnd>
            <p:snd r:embed="rId2" name="camera.wav"/>
          </p:stSnd>
        </p:sndAc>
      </p:transition>
    </mc:Choice>
    <mc:Fallback xmlns="">
      <p:transition spd="slow">
        <p:fade/>
        <p:sndAc>
          <p:stSnd>
            <p:snd r:embed="rId4" name="camera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E:\фотографии 2013год\20140205\P102037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4" t="3163" r="3459" b="4483"/>
          <a:stretch/>
        </p:blipFill>
        <p:spPr bwMode="auto">
          <a:xfrm>
            <a:off x="651164" y="651164"/>
            <a:ext cx="4059381" cy="2992581"/>
          </a:xfrm>
          <a:prstGeom prst="rect">
            <a:avLst/>
          </a:prstGeom>
          <a:noFill/>
          <a:ln w="57150"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E:\фотографии 2013год\20140205\P1020377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2" t="4908" r="3880" b="5558"/>
          <a:stretch/>
        </p:blipFill>
        <p:spPr bwMode="auto">
          <a:xfrm>
            <a:off x="4197926" y="3103419"/>
            <a:ext cx="4530437" cy="3255818"/>
          </a:xfrm>
          <a:prstGeom prst="rect">
            <a:avLst/>
          </a:prstGeom>
          <a:noFill/>
          <a:ln w="57150"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  <p:sndAc>
          <p:stSnd>
            <p:snd r:embed="rId2" name="camera.wav"/>
          </p:stSnd>
        </p:sndAc>
      </p:transition>
    </mc:Choice>
    <mc:Fallback xmlns="">
      <p:transition spd="slow">
        <p:fade/>
        <p:sndAc>
          <p:stSnd>
            <p:snd r:embed="rId5" name="camera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908720"/>
            <a:ext cx="7772400" cy="1152128"/>
          </a:xfrm>
        </p:spPr>
        <p:txBody>
          <a:bodyPr/>
          <a:lstStyle/>
          <a:p>
            <a:pPr algn="ctr"/>
            <a:r>
              <a:rPr lang="ru-RU" sz="3200" dirty="0" smtClean="0">
                <a:solidFill>
                  <a:schemeClr val="tx2"/>
                </a:solidFill>
              </a:rPr>
              <a:t>Имя Тукая в нашем городе</a:t>
            </a:r>
            <a:endParaRPr lang="ru-RU" sz="3200" dirty="0">
              <a:solidFill>
                <a:schemeClr val="tx2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9552" y="2636912"/>
            <a:ext cx="7772400" cy="3820680"/>
          </a:xfrm>
        </p:spPr>
        <p:txBody>
          <a:bodyPr>
            <a:normAutofit/>
          </a:bodyPr>
          <a:lstStyle/>
          <a:p>
            <a:pPr algn="just"/>
            <a:r>
              <a:rPr lang="ru-RU" sz="2800" b="1" dirty="0" smtClean="0"/>
              <a:t>В наши дни имя Тукая не забыто. Многие любят его сказки и  стихи. Именем Тукая названа одна из улиц нашего города и центральная библиотека. </a:t>
            </a:r>
          </a:p>
          <a:p>
            <a:pPr algn="just"/>
            <a:r>
              <a:rPr lang="ru-RU" sz="2800" b="1" dirty="0" smtClean="0"/>
              <a:t>В сквере стоит памятник поэту, здесь каждый год 26 апреля собираются любители поэзии Тукая , читают его стихи и возлагают цветы.</a:t>
            </a:r>
            <a:endParaRPr lang="ru-RU" sz="28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  <p:sndAc>
          <p:stSnd>
            <p:snd r:embed="rId2" name="camera.wav"/>
          </p:stSnd>
        </p:sndAc>
      </p:transition>
    </mc:Choice>
    <mc:Fallback xmlns="">
      <p:transition spd="slow">
        <p:fade/>
        <p:sndAc>
          <p:stSnd>
            <p:snd r:embed="rId3" name="camera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95736" y="3244334"/>
            <a:ext cx="610180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sz="4400" b="1" dirty="0">
                <a:solidFill>
                  <a:schemeClr val="tx2"/>
                </a:solidFill>
              </a:rPr>
              <a:t>Спасибо за внимание!</a:t>
            </a:r>
            <a:endParaRPr lang="ru-RU" sz="44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5206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  <p:sndAc>
          <p:stSnd>
            <p:snd r:embed="rId2" name="camera.wav"/>
          </p:stSnd>
        </p:sndAc>
      </p:transition>
    </mc:Choice>
    <mc:Fallback xmlns="">
      <p:transition spd="slow">
        <p:fade/>
        <p:sndAc>
          <p:stSnd>
            <p:snd r:embed="rId3" name="camera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980728"/>
            <a:ext cx="7772400" cy="864096"/>
          </a:xfrm>
        </p:spPr>
        <p:txBody>
          <a:bodyPr/>
          <a:lstStyle/>
          <a:p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Габдулла Тукай– великий татарский поэт</a:t>
            </a:r>
            <a:endParaRPr lang="ru-RU" sz="3200" dirty="0">
              <a:solidFill>
                <a:schemeClr val="bg2">
                  <a:lumMod val="25000"/>
                </a:schemeClr>
              </a:solidFill>
              <a:latin typeface="+mn-lt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276872"/>
            <a:ext cx="7772400" cy="4392488"/>
          </a:xfrm>
        </p:spPr>
        <p:txBody>
          <a:bodyPr>
            <a:normAutofit fontScale="92500"/>
          </a:bodyPr>
          <a:lstStyle/>
          <a:p>
            <a:pPr algn="just"/>
            <a:r>
              <a:rPr lang="ru-RU" dirty="0" smtClean="0"/>
              <a:t>Произведения  </a:t>
            </a:r>
            <a:r>
              <a:rPr lang="ru-RU" dirty="0" err="1" smtClean="0"/>
              <a:t>Габдуллы</a:t>
            </a:r>
            <a:r>
              <a:rPr lang="ru-RU" dirty="0" smtClean="0"/>
              <a:t> Тукая пронизаны глубокой любовью к родному краю, его природе, его творческое наследие из поколения в поколение воспитывает в детях любовь и бережное отношение к родному дому, родной земле, учит ценить упорный труд, терпение, закладывает основы эстетического восприятия мира. Нельзя не отметить и педагогически-воспитательную мотивацию в поэзии Г. Тукая, связанную с детской литературой. Именно через стихи и сказки Г. Тукая ребенок познает окружающий мир. Важно, что через его произведения дети изучают традиции татарского народа, его устои: почтительность, уважение к старшим, доброту и отзывчивость. Они способствуют формированию у детей таких ценных качеств характера, как трудолюбие, честность, смелость, скромность, ответственность, прививается интерес к школе и знаниям.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  <p:sndAc>
          <p:stSnd>
            <p:snd r:embed="rId2" name="camera.wav"/>
          </p:stSnd>
        </p:sndAc>
      </p:transition>
    </mc:Choice>
    <mc:Fallback xmlns="">
      <p:transition spd="slow">
        <p:fade/>
        <p:sndAc>
          <p:stSnd>
            <p:snd r:embed="rId3" name="camera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Мои документы\Мои рисунки\0011-011-Tukaj-detja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1052736"/>
            <a:ext cx="7056784" cy="5292588"/>
          </a:xfrm>
          <a:prstGeom prst="rect">
            <a:avLst/>
          </a:prstGeom>
          <a:noFill/>
          <a:ln w="57150">
            <a:solidFill>
              <a:schemeClr val="accent1">
                <a:lumMod val="75000"/>
              </a:schemeClr>
            </a:solidFill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  <p:sndAc>
          <p:stSnd>
            <p:snd r:embed="rId2" name="camera.wav"/>
          </p:stSnd>
        </p:sndAc>
      </p:transition>
    </mc:Choice>
    <mc:Fallback xmlns="">
      <p:transition spd="slow">
        <p:fade/>
        <p:sndAc>
          <p:stSnd>
            <p:snd r:embed="rId4" name="camera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836712"/>
            <a:ext cx="2212848" cy="1152127"/>
          </a:xfrm>
        </p:spPr>
        <p:txBody>
          <a:bodyPr>
            <a:noAutofit/>
          </a:bodyPr>
          <a:lstStyle/>
          <a:p>
            <a:r>
              <a:rPr lang="ru-RU" sz="3200" dirty="0" smtClean="0">
                <a:latin typeface="+mn-lt"/>
              </a:rPr>
              <a:t>Сказка Тукая «</a:t>
            </a:r>
            <a:r>
              <a:rPr lang="ru-RU" sz="3200" dirty="0" err="1" smtClean="0">
                <a:latin typeface="+mn-lt"/>
              </a:rPr>
              <a:t>Шурале</a:t>
            </a:r>
            <a:r>
              <a:rPr lang="ru-RU" sz="3200" dirty="0" smtClean="0">
                <a:latin typeface="+mn-lt"/>
              </a:rPr>
              <a:t>»</a:t>
            </a:r>
            <a:endParaRPr lang="ru-RU" sz="3200" dirty="0">
              <a:latin typeface="+mn-lt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467544" y="1988840"/>
            <a:ext cx="2351856" cy="4608511"/>
          </a:xfrm>
        </p:spPr>
        <p:txBody>
          <a:bodyPr>
            <a:normAutofit lnSpcReduction="10000"/>
          </a:bodyPr>
          <a:lstStyle/>
          <a:p>
            <a:r>
              <a:rPr lang="ru-RU" sz="1800" b="1" dirty="0" smtClean="0"/>
              <a:t>Свои сказки Тукай создавал на основе сказаний народа. Героем многочисленных татарских сказок был - </a:t>
            </a:r>
            <a:r>
              <a:rPr lang="ru-RU" sz="1800" b="1" dirty="0" err="1" smtClean="0"/>
              <a:t>Шурале</a:t>
            </a:r>
            <a:r>
              <a:rPr lang="ru-RU" sz="1800" b="1" dirty="0" smtClean="0"/>
              <a:t> - леший. Тукай показывает в сказке ум, изобретательность народа, превосходство человека над природой. Люди всегда умнее и сильнее всяких духов - джинов, </a:t>
            </a:r>
            <a:r>
              <a:rPr lang="ru-RU" sz="1800" b="1" dirty="0" err="1" smtClean="0"/>
              <a:t>шурале</a:t>
            </a:r>
            <a:r>
              <a:rPr lang="ru-RU" sz="1800" b="1" dirty="0" smtClean="0"/>
              <a:t>, ведьм</a:t>
            </a:r>
            <a:r>
              <a:rPr lang="ru-RU" dirty="0" smtClean="0"/>
              <a:t>..</a:t>
            </a:r>
            <a:endParaRPr lang="ru-RU" dirty="0"/>
          </a:p>
        </p:txBody>
      </p:sp>
      <p:pic>
        <p:nvPicPr>
          <p:cNvPr id="5" name="Рисунок 4" descr="0011-018-Tukaj-detjam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t="17896" b="17896"/>
          <a:stretch>
            <a:fillRect/>
          </a:stretch>
        </p:blipFill>
        <p:spPr>
          <a:xfrm rot="398587">
            <a:off x="3487786" y="1234628"/>
            <a:ext cx="4617720" cy="3931920"/>
          </a:xfrm>
          <a:ln w="57150">
            <a:solidFill>
              <a:schemeClr val="tx2">
                <a:lumMod val="75000"/>
              </a:schemeClr>
            </a:solidFill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  <p:sndAc>
          <p:stSnd>
            <p:snd r:embed="rId2" name="camera.wav"/>
          </p:stSnd>
        </p:sndAc>
      </p:transition>
    </mc:Choice>
    <mc:Fallback xmlns="">
      <p:transition spd="slow">
        <p:fade/>
        <p:sndAc>
          <p:stSnd>
            <p:snd r:embed="rId4" name="camera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Admin\Мои документы\Мои рисунки\6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1075779"/>
            <a:ext cx="6408711" cy="4870620"/>
          </a:xfrm>
          <a:prstGeom prst="rect">
            <a:avLst/>
          </a:prstGeom>
          <a:noFill/>
          <a:ln w="57150">
            <a:solidFill>
              <a:schemeClr val="tx2">
                <a:lumMod val="75000"/>
              </a:schemeClr>
            </a:solidFill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  <p:sndAc>
          <p:stSnd>
            <p:snd r:embed="rId2" name="camera.wav"/>
          </p:stSnd>
        </p:sndAc>
      </p:transition>
    </mc:Choice>
    <mc:Fallback xmlns="">
      <p:transition spd="slow">
        <p:fade/>
        <p:sndAc>
          <p:stSnd>
            <p:snd r:embed="rId4" name="camera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268760"/>
            <a:ext cx="2212848" cy="1582621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+mn-lt"/>
              </a:rPr>
              <a:t>Сказка  Тукая «Водяная»</a:t>
            </a:r>
            <a:endParaRPr lang="ru-RU" sz="3200" dirty="0">
              <a:latin typeface="+mn-lt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 descr="gabdull_13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t="19710" b="19710"/>
          <a:stretch>
            <a:fillRect/>
          </a:stretch>
        </p:blipFill>
        <p:spPr/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  <p:sndAc>
          <p:stSnd>
            <p:snd r:embed="rId2" name="camera.wav"/>
          </p:stSnd>
        </p:sndAc>
      </p:transition>
    </mc:Choice>
    <mc:Fallback xmlns="">
      <p:transition spd="slow">
        <p:fade/>
        <p:sndAc>
          <p:stSnd>
            <p:snd r:embed="rId4" name="camera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124744"/>
            <a:ext cx="2212848" cy="1582621"/>
          </a:xfrm>
        </p:spPr>
        <p:txBody>
          <a:bodyPr>
            <a:noAutofit/>
          </a:bodyPr>
          <a:lstStyle/>
          <a:p>
            <a:r>
              <a:rPr lang="ru-RU" sz="3200" dirty="0" smtClean="0">
                <a:latin typeface="+mn-lt"/>
              </a:rPr>
              <a:t>Г.Тукай. «Сказка о козе и баране»</a:t>
            </a:r>
            <a:endParaRPr lang="ru-RU" sz="3200" dirty="0">
              <a:latin typeface="+mn-lt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tukay-skazka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t="18002" b="18002"/>
          <a:stretch>
            <a:fillRect/>
          </a:stretch>
        </p:blipFill>
        <p:spPr>
          <a:xfrm rot="420000">
            <a:off x="3264997" y="1204757"/>
            <a:ext cx="5144664" cy="3931920"/>
          </a:xfrm>
          <a:ln w="57150">
            <a:solidFill>
              <a:schemeClr val="tx2">
                <a:lumMod val="75000"/>
              </a:schemeClr>
            </a:solidFill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  <p:sndAc>
          <p:stSnd>
            <p:snd r:embed="rId2" name="camera.wav"/>
          </p:stSnd>
        </p:sndAc>
      </p:transition>
    </mc:Choice>
    <mc:Fallback xmlns="">
      <p:transition spd="slow">
        <p:fade/>
        <p:sndAc>
          <p:stSnd>
            <p:snd r:embed="rId4" name="camera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Admin\Мои документы\Мои рисунки\806647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980728"/>
            <a:ext cx="7272808" cy="5278479"/>
          </a:xfrm>
          <a:prstGeom prst="rect">
            <a:avLst/>
          </a:prstGeom>
          <a:noFill/>
          <a:ln w="57150">
            <a:solidFill>
              <a:schemeClr val="tx2">
                <a:lumMod val="75000"/>
              </a:schemeClr>
            </a:solidFill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  <p:sndAc>
          <p:stSnd>
            <p:snd r:embed="rId2" name="camera.wav"/>
          </p:stSnd>
        </p:sndAc>
      </p:transition>
    </mc:Choice>
    <mc:Fallback xmlns="">
      <p:transition spd="slow">
        <p:fade/>
        <p:sndAc>
          <p:stSnd>
            <p:snd r:embed="rId4" name="camera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394</TotalTime>
  <Words>424</Words>
  <Application>Microsoft Office PowerPoint</Application>
  <PresentationFormat>Экран (4:3)</PresentationFormat>
  <Paragraphs>36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Поток</vt:lpstr>
      <vt:lpstr>Презентация PowerPoint</vt:lpstr>
      <vt:lpstr>Презентация PowerPoint</vt:lpstr>
      <vt:lpstr>Габдулла Тукай– великий татарский поэт</vt:lpstr>
      <vt:lpstr>Презентация PowerPoint</vt:lpstr>
      <vt:lpstr>Сказка Тукая «Шурале»</vt:lpstr>
      <vt:lpstr>Презентация PowerPoint</vt:lpstr>
      <vt:lpstr>Сказка  Тукая «Водяная»</vt:lpstr>
      <vt:lpstr>Г.Тукай. «Сказка о козе и баране»</vt:lpstr>
      <vt:lpstr>Презентация PowerPoint</vt:lpstr>
      <vt:lpstr>Стихи Габдуллы Тукая - детям</vt:lpstr>
      <vt:lpstr>«Забавный ученик»</vt:lpstr>
      <vt:lpstr>Презентация PowerPoint</vt:lpstr>
      <vt:lpstr>«После работы можно поиграть»</vt:lpstr>
      <vt:lpstr>Презентация PowerPoint</vt:lpstr>
      <vt:lpstr>«Ребенок и бабочка»</vt:lpstr>
      <vt:lpstr>Презентация PowerPoint</vt:lpstr>
      <vt:lpstr>«Гали и коза»</vt:lpstr>
      <vt:lpstr>Знакомим детей с творчеством Тукая</vt:lpstr>
      <vt:lpstr>Сказки Тукая глазами детей</vt:lpstr>
      <vt:lpstr>Презентация PowerPoint</vt:lpstr>
      <vt:lpstr>Тематический вечер , посвященный творчеству Г.Тукая.</vt:lpstr>
      <vt:lpstr>Презентация PowerPoint</vt:lpstr>
      <vt:lpstr>Инсценируем сказки и стихи Тукая</vt:lpstr>
      <vt:lpstr>Знакомимся с выставкой книг Тукая в библиотеке</vt:lpstr>
      <vt:lpstr>Презентация PowerPoint</vt:lpstr>
      <vt:lpstr>Имя Тукая в нашем городе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Габдулла Тукай -детям</dc:title>
  <dc:creator>Admin</dc:creator>
  <cp:lastModifiedBy>Коротаева</cp:lastModifiedBy>
  <cp:revision>41</cp:revision>
  <dcterms:created xsi:type="dcterms:W3CDTF">2014-02-04T16:41:44Z</dcterms:created>
  <dcterms:modified xsi:type="dcterms:W3CDTF">2014-02-06T10:46:54Z</dcterms:modified>
</cp:coreProperties>
</file>